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18"/>
  </p:notesMasterIdLst>
  <p:handoutMasterIdLst>
    <p:handoutMasterId r:id="rId19"/>
  </p:handoutMasterIdLst>
  <p:sldIdLst>
    <p:sldId id="256" r:id="rId2"/>
    <p:sldId id="267" r:id="rId3"/>
    <p:sldId id="279" r:id="rId4"/>
    <p:sldId id="268" r:id="rId5"/>
    <p:sldId id="276" r:id="rId6"/>
    <p:sldId id="269" r:id="rId7"/>
    <p:sldId id="265" r:id="rId8"/>
    <p:sldId id="262" r:id="rId9"/>
    <p:sldId id="272" r:id="rId10"/>
    <p:sldId id="273" r:id="rId11"/>
    <p:sldId id="281" r:id="rId12"/>
    <p:sldId id="280" r:id="rId13"/>
    <p:sldId id="277" r:id="rId14"/>
    <p:sldId id="264" r:id="rId15"/>
    <p:sldId id="278" r:id="rId16"/>
    <p:sldId id="263" r:id="rId1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92" autoAdjust="0"/>
    <p:restoredTop sz="94660"/>
  </p:normalViewPr>
  <p:slideViewPr>
    <p:cSldViewPr snapToObjects="1">
      <p:cViewPr>
        <p:scale>
          <a:sx n="75" d="100"/>
          <a:sy n="75" d="100"/>
        </p:scale>
        <p:origin x="-1464"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8D12952-F5EC-4EBD-B251-83166233F758}" type="datetimeFigureOut">
              <a:rPr lang="en-GB"/>
              <a:pPr>
                <a:defRPr/>
              </a:pPr>
              <a:t>01/10/2017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4D1694C3-D883-4578-83A4-B6CA564EB06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8F1CFC2-0081-4592-953F-FC7D8C214DE7}" type="datetimeFigureOut">
              <a:rPr lang="en-US"/>
              <a:pPr>
                <a:defRPr/>
              </a:pPr>
              <a:t>10/1/2017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9D75B74-0EFE-432B-BC88-2CD176987D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Arial" charset="0"/>
      </a:defRPr>
    </a:lvl1pPr>
    <a:lvl2pPr marL="457200" algn="l" defTabSz="457200" rtl="0" eaLnBrk="0" fontAlgn="base" hangingPunct="0">
      <a:spcBef>
        <a:spcPct val="30000"/>
      </a:spcBef>
      <a:spcAft>
        <a:spcPct val="0"/>
      </a:spcAft>
      <a:defRPr sz="1200" kern="1200">
        <a:solidFill>
          <a:schemeClr val="tx1"/>
        </a:solidFill>
        <a:latin typeface="+mn-lt"/>
        <a:ea typeface="+mn-ea"/>
        <a:cs typeface="Arial" charset="0"/>
      </a:defRPr>
    </a:lvl2pPr>
    <a:lvl3pPr marL="914400" algn="l" defTabSz="457200" rtl="0" eaLnBrk="0" fontAlgn="base" hangingPunct="0">
      <a:spcBef>
        <a:spcPct val="30000"/>
      </a:spcBef>
      <a:spcAft>
        <a:spcPct val="0"/>
      </a:spcAft>
      <a:defRPr sz="1200" kern="1200">
        <a:solidFill>
          <a:schemeClr val="tx1"/>
        </a:solidFill>
        <a:latin typeface="+mn-lt"/>
        <a:ea typeface="+mn-ea"/>
        <a:cs typeface="Arial" charset="0"/>
      </a:defRPr>
    </a:lvl3pPr>
    <a:lvl4pPr marL="1371600" algn="l" defTabSz="457200" rtl="0" eaLnBrk="0" fontAlgn="base" hangingPunct="0">
      <a:spcBef>
        <a:spcPct val="30000"/>
      </a:spcBef>
      <a:spcAft>
        <a:spcPct val="0"/>
      </a:spcAft>
      <a:defRPr sz="1200" kern="1200">
        <a:solidFill>
          <a:schemeClr val="tx1"/>
        </a:solidFill>
        <a:latin typeface="+mn-lt"/>
        <a:ea typeface="+mn-ea"/>
        <a:cs typeface="Arial" charset="0"/>
      </a:defRPr>
    </a:lvl4pPr>
    <a:lvl5pPr marL="1828800" algn="l" defTabSz="457200"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Examples are</a:t>
            </a:r>
            <a:r>
              <a:rPr lang="en-GB" baseline="0" dirty="0" smtClean="0"/>
              <a:t> given for each one….</a:t>
            </a:r>
          </a:p>
          <a:p>
            <a:endParaRPr lang="en-GB" dirty="0"/>
          </a:p>
        </p:txBody>
      </p:sp>
      <p:sp>
        <p:nvSpPr>
          <p:cNvPr id="4" name="Slide Number Placeholder 3"/>
          <p:cNvSpPr>
            <a:spLocks noGrp="1"/>
          </p:cNvSpPr>
          <p:nvPr>
            <p:ph type="sldNum" sz="quarter" idx="10"/>
          </p:nvPr>
        </p:nvSpPr>
        <p:spPr/>
        <p:txBody>
          <a:bodyPr/>
          <a:lstStyle/>
          <a:p>
            <a:pPr>
              <a:defRPr/>
            </a:pPr>
            <a:fld id="{69D75B74-0EFE-432B-BC88-2CD176987D72}"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video to pronunciation</a:t>
            </a:r>
            <a:r>
              <a:rPr lang="en-GB" baseline="0" dirty="0" smtClean="0"/>
              <a:t> is on the school website</a:t>
            </a:r>
            <a:endParaRPr lang="en-GB" dirty="0"/>
          </a:p>
        </p:txBody>
      </p:sp>
      <p:sp>
        <p:nvSpPr>
          <p:cNvPr id="4" name="Slide Number Placeholder 3"/>
          <p:cNvSpPr>
            <a:spLocks noGrp="1"/>
          </p:cNvSpPr>
          <p:nvPr>
            <p:ph type="sldNum" sz="quarter" idx="10"/>
          </p:nvPr>
        </p:nvSpPr>
        <p:spPr/>
        <p:txBody>
          <a:bodyPr/>
          <a:lstStyle/>
          <a:p>
            <a:pPr>
              <a:defRPr/>
            </a:pPr>
            <a:fld id="{69D75B74-0EFE-432B-BC88-2CD176987D72}"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Demonstrate robot</a:t>
            </a:r>
            <a:r>
              <a:rPr lang="en-GB" baseline="0" dirty="0" smtClean="0"/>
              <a:t> ar</a:t>
            </a:r>
            <a:r>
              <a:rPr lang="en-GB" dirty="0" smtClean="0"/>
              <a:t>ms</a:t>
            </a:r>
            <a:r>
              <a:rPr lang="en-GB" baseline="0" dirty="0" smtClean="0"/>
              <a:t> – Mrs Flanagan has a bag.. In that bag I have a … Cat, dog, bat etc. </a:t>
            </a:r>
          </a:p>
          <a:p>
            <a:endParaRPr lang="en-GB" dirty="0"/>
          </a:p>
        </p:txBody>
      </p:sp>
      <p:sp>
        <p:nvSpPr>
          <p:cNvPr id="4" name="Slide Number Placeholder 3"/>
          <p:cNvSpPr>
            <a:spLocks noGrp="1"/>
          </p:cNvSpPr>
          <p:nvPr>
            <p:ph type="sldNum" sz="quarter" idx="10"/>
          </p:nvPr>
        </p:nvSpPr>
        <p:spPr/>
        <p:txBody>
          <a:bodyPr/>
          <a:lstStyle/>
          <a:p>
            <a:pPr>
              <a:defRPr/>
            </a:pPr>
            <a:fld id="{69D75B74-0EFE-432B-BC88-2CD176987D72}"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GB"/>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GB"/>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grpSp>
      <p:sp>
        <p:nvSpPr>
          <p:cNvPr id="6042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GB"/>
              <a:t>Click to edit Master title style</a:t>
            </a:r>
          </a:p>
        </p:txBody>
      </p:sp>
      <p:sp>
        <p:nvSpPr>
          <p:cNvPr id="6042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GB"/>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fld id="{9A395F79-0F39-4BC9-BE14-13DE19960EE8}" type="datetimeFigureOut">
              <a:rPr lang="en-US"/>
              <a:pPr>
                <a:defRPr/>
              </a:pPr>
              <a:t>10/1/2017</a:t>
            </a:fld>
            <a:endParaRPr lang="en-GB"/>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GB"/>
          </a:p>
        </p:txBody>
      </p:sp>
      <p:sp>
        <p:nvSpPr>
          <p:cNvPr id="13" name="Rectangle 13"/>
          <p:cNvSpPr>
            <a:spLocks noGrp="1" noChangeArrowheads="1"/>
          </p:cNvSpPr>
          <p:nvPr>
            <p:ph type="sldNum" sz="quarter" idx="12"/>
          </p:nvPr>
        </p:nvSpPr>
        <p:spPr/>
        <p:txBody>
          <a:bodyPr/>
          <a:lstStyle>
            <a:lvl1pPr>
              <a:defRPr/>
            </a:lvl1pPr>
          </a:lstStyle>
          <a:p>
            <a:pPr>
              <a:defRPr/>
            </a:pPr>
            <a:fld id="{01213386-B53B-49E3-86F7-4C45BDAB9F5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F8AE0B4A-DDD3-4AB6-B5C8-FED066C39334}" type="datetimeFigureOut">
              <a:rPr lang="en-US"/>
              <a:pPr>
                <a:defRPr/>
              </a:pPr>
              <a:t>10/1/2017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8A1613EF-D0EC-4ABD-9D69-770A80981C2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CE100045-D82C-4A6B-859A-C85602AA7935}" type="datetimeFigureOut">
              <a:rPr lang="en-US"/>
              <a:pPr>
                <a:defRPr/>
              </a:pPr>
              <a:t>10/1/2017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6A42DE43-FC6F-43E1-90EC-6EEEFCB85C0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05000"/>
            <a:ext cx="800735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8200" y="4076700"/>
            <a:ext cx="800735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fld id="{551968C7-48F8-479A-AD3B-DD2E1D97F8D0}" type="datetimeFigureOut">
              <a:rPr lang="en-US"/>
              <a:pPr>
                <a:defRPr/>
              </a:pPr>
              <a:t>10/1/2017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CFB994CE-2E0E-43E8-A01B-710597EA2C27}"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fld id="{085058E1-540B-49CE-ADA9-BCD4D9206E6D}" type="datetimeFigureOut">
              <a:rPr lang="en-US"/>
              <a:pPr>
                <a:defRPr/>
              </a:pPr>
              <a:t>10/1/2017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4986109D-8878-4C72-B2B7-497CF048E68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CBF65E78-3766-4FB6-84CD-096EF7BBCAA9}" type="datetimeFigureOut">
              <a:rPr lang="en-US"/>
              <a:pPr>
                <a:defRPr/>
              </a:pPr>
              <a:t>10/1/2017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AADD41C6-8B4E-430A-8798-F42668BE240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C5D07828-F342-4C99-A908-2DAD1015F1B2}" type="datetimeFigureOut">
              <a:rPr lang="en-US"/>
              <a:pPr>
                <a:defRPr/>
              </a:pPr>
              <a:t>10/1/2017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2DA7DFB1-214C-45C2-9029-91C694B0352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fld id="{8286D7D6-E7B9-4A6B-A810-842FDA081672}" type="datetimeFigureOut">
              <a:rPr lang="en-US"/>
              <a:pPr>
                <a:defRPr/>
              </a:pPr>
              <a:t>10/1/2017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5F7080A5-1A2D-42AD-B1B1-249E23EABFE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fld id="{BC1ABB4C-8BA6-4BE2-A11C-43DC26AD361F}" type="datetimeFigureOut">
              <a:rPr lang="en-US"/>
              <a:pPr>
                <a:defRPr/>
              </a:pPr>
              <a:t>10/1/2017</a:t>
            </a:fld>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B3CB09BA-F8AC-44C3-8254-68ED7E8E552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fld id="{D09F7241-53AC-40CA-AF48-D05BD0B82359}" type="datetimeFigureOut">
              <a:rPr lang="en-US"/>
              <a:pPr>
                <a:defRPr/>
              </a:pPr>
              <a:t>10/1/2017</a:t>
            </a:fld>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36D23AA4-B57C-40D3-BD4F-6B127E7F03D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45BFFF7-3448-47D0-974B-6D09FDD7EED4}" type="datetimeFigureOut">
              <a:rPr lang="en-US"/>
              <a:pPr>
                <a:defRPr/>
              </a:pPr>
              <a:t>10/1/2017</a:t>
            </a:fld>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60877018-6318-4D75-8280-090062AC854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318149B-5BD3-4C26-AF94-702004DF4DF0}" type="datetimeFigureOut">
              <a:rPr lang="en-US"/>
              <a:pPr>
                <a:defRPr/>
              </a:pPr>
              <a:t>10/1/2017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2095399E-678C-4CFB-B799-9E42C9E4FC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A27E08AF-0D21-4FD0-827E-4779F7EDAC88}" type="datetimeFigureOut">
              <a:rPr lang="en-US"/>
              <a:pPr>
                <a:defRPr/>
              </a:pPr>
              <a:t>10/1/2017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B5E5014B-86A5-49D1-AA77-2131BD3D91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5939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GB"/>
            </a:p>
          </p:txBody>
        </p:sp>
        <p:sp>
          <p:nvSpPr>
            <p:cNvPr id="5939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GB"/>
            </a:p>
          </p:txBody>
        </p:sp>
        <p:sp>
          <p:nvSpPr>
            <p:cNvPr id="5939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GB"/>
            </a:p>
          </p:txBody>
        </p:sp>
        <p:sp>
          <p:nvSpPr>
            <p:cNvPr id="5939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5939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5940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5940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5940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grpSp>
      <p:sp>
        <p:nvSpPr>
          <p:cNvPr id="5940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fld id="{212150A6-112F-404C-A307-3D258C931488}" type="datetimeFigureOut">
              <a:rPr lang="en-US"/>
              <a:pPr>
                <a:defRPr/>
              </a:pPr>
              <a:t>10/1/2017</a:t>
            </a:fld>
            <a:endParaRPr lang="en-GB"/>
          </a:p>
        </p:txBody>
      </p:sp>
      <p:sp>
        <p:nvSpPr>
          <p:cNvPr id="5940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GB"/>
          </a:p>
        </p:txBody>
      </p:sp>
      <p:sp>
        <p:nvSpPr>
          <p:cNvPr id="5940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6F18BDC1-A61E-4567-B0EF-711E4BDDFA1D}" type="slidenum">
              <a:rPr lang="en-GB"/>
              <a:pPr>
                <a:defRPr/>
              </a:pPr>
              <a:t>‹#›</a:t>
            </a:fld>
            <a:endParaRPr lang="en-GB"/>
          </a:p>
        </p:txBody>
      </p:sp>
      <p:sp>
        <p:nvSpPr>
          <p:cNvPr id="5940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940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735"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bbeyfederation.co.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819439" y="246317"/>
            <a:ext cx="3668940" cy="1425479"/>
          </a:xfrm>
        </p:spPr>
        <p:txBody>
          <a:bodyPr rtlCol="0">
            <a:noAutofit/>
          </a:bodyPr>
          <a:lstStyle/>
          <a:p>
            <a:pPr algn="ctr" defTabSz="457200" eaLnBrk="1" fontAlgn="auto" hangingPunct="1">
              <a:spcAft>
                <a:spcPts val="0"/>
              </a:spcAft>
              <a:defRPr/>
            </a:pPr>
            <a:r>
              <a:rPr lang="en-US" kern="1200"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Phun</a:t>
            </a:r>
            <a:r>
              <a:rPr lang="en-US" kern="12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with Phonics</a:t>
            </a:r>
            <a:r>
              <a:rPr lang="en-US" kern="12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1"/>
                </a:solidFill>
                <a:effectLst>
                  <a:outerShdw blurRad="41275" dist="12700" dir="12000000" algn="tl" rotWithShape="0">
                    <a:srgbClr val="000000">
                      <a:alpha val="40000"/>
                    </a:srgbClr>
                  </a:outerShdw>
                </a:effectLst>
              </a:rPr>
              <a:t>!</a:t>
            </a:r>
            <a:endParaRPr lang="en-US" kern="12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4351" name="Rectangle 15"/>
          <p:cNvSpPr>
            <a:spLocks noGrp="1" noRot="1" noChangeArrowheads="1"/>
          </p:cNvSpPr>
          <p:nvPr>
            <p:ph sz="half" idx="1"/>
          </p:nvPr>
        </p:nvSpPr>
        <p:spPr>
          <a:xfrm>
            <a:off x="838200" y="1905000"/>
            <a:ext cx="8007350" cy="2024063"/>
          </a:xfrm>
        </p:spPr>
        <p:txBody>
          <a:bodyPr/>
          <a:lstStyle/>
          <a:p>
            <a:pPr eaLnBrk="1" hangingPunct="1">
              <a:defRPr/>
            </a:pPr>
            <a:endParaRPr lang="en-GB" sz="2800" smtClean="0"/>
          </a:p>
        </p:txBody>
      </p:sp>
      <p:sp>
        <p:nvSpPr>
          <p:cNvPr id="14352" name="Rectangle 16"/>
          <p:cNvSpPr>
            <a:spLocks noGrp="1" noRot="1" noChangeArrowheads="1"/>
          </p:cNvSpPr>
          <p:nvPr>
            <p:ph type="body" sz="half" idx="2"/>
          </p:nvPr>
        </p:nvSpPr>
        <p:spPr>
          <a:xfrm>
            <a:off x="838200" y="4070350"/>
            <a:ext cx="8007350" cy="2025650"/>
          </a:xfrm>
        </p:spPr>
        <p:txBody>
          <a:bodyPr/>
          <a:lstStyle/>
          <a:p>
            <a:pPr algn="ctr" eaLnBrk="1" hangingPunct="1">
              <a:buFont typeface="Wingdings" pitchFamily="2" charset="2"/>
              <a:buNone/>
              <a:defRPr/>
            </a:pPr>
            <a:r>
              <a:rPr lang="en-GB" sz="5400" smtClean="0"/>
              <a:t>Abbey Nursery </a:t>
            </a:r>
            <a:r>
              <a:rPr lang="en-GB" sz="5400" smtClean="0"/>
              <a:t>Reading </a:t>
            </a:r>
            <a:r>
              <a:rPr lang="en-GB" sz="5400" smtClean="0"/>
              <a:t>Workshop 2017</a:t>
            </a:r>
            <a:endParaRPr lang="en-GB" sz="5400" smtClean="0"/>
          </a:p>
        </p:txBody>
      </p:sp>
      <p:pic>
        <p:nvPicPr>
          <p:cNvPr id="3077" name="Picture 3" descr="jolly-phonics1.jpg"/>
          <p:cNvPicPr>
            <a:picLocks noChangeAspect="1"/>
          </p:cNvPicPr>
          <p:nvPr/>
        </p:nvPicPr>
        <p:blipFill>
          <a:blip r:embed="rId2"/>
          <a:srcRect/>
          <a:stretch>
            <a:fillRect/>
          </a:stretch>
        </p:blipFill>
        <p:spPr bwMode="auto">
          <a:xfrm>
            <a:off x="3851275" y="2100263"/>
            <a:ext cx="1752600" cy="18288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body" sz="half" idx="1"/>
          </p:nvPr>
        </p:nvSpPr>
        <p:spPr>
          <a:xfrm>
            <a:off x="838200" y="1905000"/>
            <a:ext cx="3929063" cy="4191000"/>
          </a:xfrm>
        </p:spPr>
        <p:txBody>
          <a:bodyPr/>
          <a:lstStyle/>
          <a:p>
            <a:pPr eaLnBrk="1" hangingPunct="1">
              <a:defRPr/>
            </a:pPr>
            <a:r>
              <a:rPr lang="en-GB" sz="2800" smtClean="0"/>
              <a:t>c a t       d o g</a:t>
            </a:r>
          </a:p>
        </p:txBody>
      </p:sp>
      <p:pic>
        <p:nvPicPr>
          <p:cNvPr id="12291" name="Picture 4" descr="fight"/>
          <p:cNvPicPr>
            <a:picLocks noChangeAspect="1" noChangeArrowheads="1"/>
          </p:cNvPicPr>
          <p:nvPr>
            <p:ph sz="half" idx="2"/>
          </p:nvPr>
        </p:nvPicPr>
        <p:blipFill>
          <a:blip r:embed="rId2"/>
          <a:srcRect/>
          <a:stretch>
            <a:fillRect/>
          </a:stretch>
        </p:blipFill>
        <p:spPr>
          <a:xfrm>
            <a:off x="2179638" y="2332038"/>
            <a:ext cx="5740400" cy="3022600"/>
          </a:xfr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pPr>
              <a:defRPr/>
            </a:pPr>
            <a:r>
              <a:rPr lang="en-GB" dirty="0" smtClean="0"/>
              <a:t>Let’s Play</a:t>
            </a:r>
            <a:endParaRPr lang="en-GB" dirty="0"/>
          </a:p>
        </p:txBody>
      </p:sp>
      <p:sp>
        <p:nvSpPr>
          <p:cNvPr id="3" name="Content Placeholder 2"/>
          <p:cNvSpPr>
            <a:spLocks noGrp="1"/>
          </p:cNvSpPr>
          <p:nvPr>
            <p:ph type="subTitle" sz="quarter" idx="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GB" smtClean="0"/>
              <a:t>Reading challenge</a:t>
            </a:r>
          </a:p>
        </p:txBody>
      </p:sp>
      <p:sp>
        <p:nvSpPr>
          <p:cNvPr id="66563" name="Rectangle 3"/>
          <p:cNvSpPr>
            <a:spLocks noGrp="1" noRot="1" noChangeArrowheads="1"/>
          </p:cNvSpPr>
          <p:nvPr>
            <p:ph type="body" idx="1"/>
          </p:nvPr>
        </p:nvSpPr>
        <p:spPr/>
        <p:txBody>
          <a:bodyPr/>
          <a:lstStyle/>
          <a:p>
            <a:pPr eaLnBrk="1" hangingPunct="1">
              <a:defRPr/>
            </a:pPr>
            <a:r>
              <a:rPr lang="en-GB" smtClean="0"/>
              <a:t>Study a picture book</a:t>
            </a:r>
          </a:p>
          <a:p>
            <a:pPr eaLnBrk="1" hangingPunct="1">
              <a:defRPr/>
            </a:pPr>
            <a:r>
              <a:rPr lang="en-GB" smtClean="0"/>
              <a:t>How would you share this book with your child?</a:t>
            </a:r>
          </a:p>
          <a:p>
            <a:pPr eaLnBrk="1" hangingPunct="1">
              <a:defRPr/>
            </a:pPr>
            <a:r>
              <a:rPr lang="en-GB" smtClean="0"/>
              <a:t>Modelling of the book</a:t>
            </a:r>
          </a:p>
          <a:p>
            <a:pPr eaLnBrk="1" hangingPunct="1">
              <a:defRPr/>
            </a:pPr>
            <a:r>
              <a:rPr lang="en-GB" smtClean="0"/>
              <a:t>Comprehension questions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en-GB" smtClean="0"/>
              <a:t>Phonic games</a:t>
            </a:r>
          </a:p>
        </p:txBody>
      </p:sp>
      <p:sp>
        <p:nvSpPr>
          <p:cNvPr id="63491" name="Rectangle 3"/>
          <p:cNvSpPr>
            <a:spLocks noGrp="1" noRot="1" noChangeArrowheads="1"/>
          </p:cNvSpPr>
          <p:nvPr>
            <p:ph type="body" idx="1"/>
          </p:nvPr>
        </p:nvSpPr>
        <p:spPr/>
        <p:txBody>
          <a:bodyPr/>
          <a:lstStyle/>
          <a:p>
            <a:pPr eaLnBrk="1" hangingPunct="1">
              <a:defRPr/>
            </a:pPr>
            <a:r>
              <a:rPr lang="en-GB" smtClean="0"/>
              <a:t>Play socks and shakers</a:t>
            </a:r>
          </a:p>
          <a:p>
            <a:pPr eaLnBrk="1" hangingPunct="1">
              <a:defRPr/>
            </a:pPr>
            <a:r>
              <a:rPr lang="en-GB" smtClean="0"/>
              <a:t>Silly soup</a:t>
            </a:r>
          </a:p>
          <a:p>
            <a:pPr eaLnBrk="1" hangingPunct="1">
              <a:defRPr/>
            </a:pPr>
            <a:r>
              <a:rPr lang="en-GB" smtClean="0"/>
              <a:t>Mrs Flanagan has a bag…</a:t>
            </a:r>
          </a:p>
          <a:p>
            <a:pPr eaLnBrk="1" hangingPunct="1">
              <a:defRPr/>
            </a:pPr>
            <a:r>
              <a:rPr lang="en-GB" smtClean="0"/>
              <a:t>Sound bingo (instruments, body sounds)</a:t>
            </a:r>
          </a:p>
          <a:p>
            <a:pPr eaLnBrk="1" hangingPunct="1">
              <a:defRPr/>
            </a:pPr>
            <a:r>
              <a:rPr lang="en-GB" smtClean="0"/>
              <a:t>Rhythm and rhyme (nursery rhymes and rhyming books)</a:t>
            </a:r>
          </a:p>
          <a:p>
            <a:pPr eaLnBrk="1" hangingPunct="1">
              <a:defRPr/>
            </a:pPr>
            <a:r>
              <a:rPr lang="en-GB" smtClean="0"/>
              <a:t>Alliteration (Lucky Lucy, Skipping Sam)</a:t>
            </a:r>
          </a:p>
          <a:p>
            <a:pPr eaLnBrk="1" hangingPunct="1">
              <a:defRPr/>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GB" smtClean="0"/>
              <a:t>Reading at Abbey Nursery School</a:t>
            </a:r>
          </a:p>
        </p:txBody>
      </p:sp>
      <p:sp>
        <p:nvSpPr>
          <p:cNvPr id="23555" name="Rectangle 3"/>
          <p:cNvSpPr>
            <a:spLocks noGrp="1" noRot="1" noChangeArrowheads="1"/>
          </p:cNvSpPr>
          <p:nvPr>
            <p:ph type="body" idx="1"/>
          </p:nvPr>
        </p:nvSpPr>
        <p:spPr/>
        <p:txBody>
          <a:bodyPr/>
          <a:lstStyle/>
          <a:p>
            <a:pPr marL="609600" indent="-609600" eaLnBrk="1" hangingPunct="1">
              <a:lnSpc>
                <a:spcPct val="80000"/>
              </a:lnSpc>
              <a:defRPr/>
            </a:pPr>
            <a:r>
              <a:rPr lang="en-GB" dirty="0" smtClean="0"/>
              <a:t>Daily phonics lessons in family groups</a:t>
            </a:r>
          </a:p>
          <a:p>
            <a:pPr marL="609600" indent="-609600" eaLnBrk="1" hangingPunct="1">
              <a:lnSpc>
                <a:spcPct val="80000"/>
              </a:lnSpc>
              <a:defRPr/>
            </a:pPr>
            <a:r>
              <a:rPr lang="en-GB" dirty="0" smtClean="0"/>
              <a:t>Listening to stories, rhymes, songs, music and poems</a:t>
            </a:r>
          </a:p>
          <a:p>
            <a:pPr marL="609600" indent="-609600" eaLnBrk="1" hangingPunct="1">
              <a:lnSpc>
                <a:spcPct val="80000"/>
              </a:lnSpc>
              <a:defRPr/>
            </a:pPr>
            <a:r>
              <a:rPr lang="en-GB" dirty="0" smtClean="0"/>
              <a:t>Sharing stories in family groups – guided reading</a:t>
            </a:r>
          </a:p>
          <a:p>
            <a:pPr marL="609600" indent="-609600" eaLnBrk="1" hangingPunct="1">
              <a:lnSpc>
                <a:spcPct val="80000"/>
              </a:lnSpc>
              <a:defRPr/>
            </a:pPr>
            <a:r>
              <a:rPr lang="en-GB" dirty="0" smtClean="0"/>
              <a:t>Books shared from the nursery library</a:t>
            </a:r>
          </a:p>
          <a:p>
            <a:pPr marL="609600" indent="-609600" eaLnBrk="1" hangingPunct="1">
              <a:lnSpc>
                <a:spcPct val="80000"/>
              </a:lnSpc>
              <a:defRPr/>
            </a:pPr>
            <a:r>
              <a:rPr lang="en-GB" dirty="0" smtClean="0"/>
              <a:t>Phonic games</a:t>
            </a:r>
          </a:p>
          <a:p>
            <a:pPr marL="609600" indent="-609600" eaLnBrk="1" hangingPunct="1">
              <a:lnSpc>
                <a:spcPct val="80000"/>
              </a:lnSpc>
              <a:defRPr/>
            </a:pPr>
            <a:r>
              <a:rPr lang="en-GB" dirty="0" smtClean="0"/>
              <a:t>Child initiated learning – the book corner, outside learning and labels everywhere!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defRPr/>
            </a:pPr>
            <a:r>
              <a:rPr lang="en-GB" smtClean="0"/>
              <a:t>How you can help at home</a:t>
            </a:r>
          </a:p>
        </p:txBody>
      </p:sp>
      <p:sp>
        <p:nvSpPr>
          <p:cNvPr id="64515" name="Rectangle 3"/>
          <p:cNvSpPr>
            <a:spLocks noGrp="1" noRot="1" noChangeArrowheads="1"/>
          </p:cNvSpPr>
          <p:nvPr>
            <p:ph type="body" idx="1"/>
          </p:nvPr>
        </p:nvSpPr>
        <p:spPr/>
        <p:txBody>
          <a:bodyPr/>
          <a:lstStyle/>
          <a:p>
            <a:pPr eaLnBrk="1" hangingPunct="1">
              <a:buFontTx/>
              <a:buChar char="-"/>
              <a:defRPr/>
            </a:pPr>
            <a:r>
              <a:rPr lang="en-GB" dirty="0" smtClean="0"/>
              <a:t>Encourage good listening skills</a:t>
            </a:r>
          </a:p>
          <a:p>
            <a:pPr eaLnBrk="1" hangingPunct="1">
              <a:buFontTx/>
              <a:buChar char="-"/>
              <a:defRPr/>
            </a:pPr>
            <a:r>
              <a:rPr lang="en-GB" dirty="0" smtClean="0"/>
              <a:t>Play games which involve listening and talking about sounds all around us</a:t>
            </a:r>
          </a:p>
          <a:p>
            <a:pPr eaLnBrk="1" hangingPunct="1">
              <a:buFontTx/>
              <a:buChar char="-"/>
              <a:defRPr/>
            </a:pPr>
            <a:r>
              <a:rPr lang="en-GB" dirty="0" smtClean="0"/>
              <a:t>Say the sounds correctly </a:t>
            </a:r>
          </a:p>
          <a:p>
            <a:pPr eaLnBrk="1" hangingPunct="1">
              <a:buFontTx/>
              <a:buChar char="-"/>
              <a:defRPr/>
            </a:pPr>
            <a:r>
              <a:rPr lang="en-GB" dirty="0" smtClean="0"/>
              <a:t>Listen to stories, value and enjoy reading</a:t>
            </a:r>
          </a:p>
          <a:p>
            <a:pPr eaLnBrk="1" hangingPunct="1">
              <a:buFont typeface="Wingdings" pitchFamily="2" charset="2"/>
              <a:buNone/>
              <a:defRPr/>
            </a:pPr>
            <a:endParaRPr lang="en-GB" dirty="0" smtClean="0"/>
          </a:p>
          <a:p>
            <a:pPr eaLnBrk="1" hangingPunct="1">
              <a:buFont typeface="Wingdings" pitchFamily="2" charset="2"/>
              <a:buNone/>
              <a:defRPr/>
            </a:pPr>
            <a:endParaRPr lang="en-GB" dirty="0" smtClean="0"/>
          </a:p>
          <a:p>
            <a:pPr eaLnBrk="1" hangingPunct="1">
              <a:buFontTx/>
              <a:buChar char="-"/>
              <a:defRPr/>
            </a:pPr>
            <a:r>
              <a:rPr lang="en-GB" dirty="0" smtClean="0">
                <a:hlinkClick r:id="rId2"/>
              </a:rPr>
              <a:t>www.abbeyfederation.co.uk</a:t>
            </a:r>
            <a:endParaRPr lang="en-GB" dirty="0" smtClean="0"/>
          </a:p>
          <a:p>
            <a:pPr eaLnBrk="1" hangingPunct="1">
              <a:defRPr/>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defRPr/>
            </a:pPr>
            <a:r>
              <a:rPr lang="en-US" smtClean="0"/>
              <a:t>Thank you!</a:t>
            </a:r>
          </a:p>
        </p:txBody>
      </p:sp>
      <p:sp>
        <p:nvSpPr>
          <p:cNvPr id="21506" name="Content Placeholder 2"/>
          <p:cNvSpPr>
            <a:spLocks noGrp="1"/>
          </p:cNvSpPr>
          <p:nvPr>
            <p:ph idx="4294967295"/>
          </p:nvPr>
        </p:nvSpPr>
        <p:spPr/>
        <p:txBody>
          <a:bodyPr/>
          <a:lstStyle/>
          <a:p>
            <a:pPr eaLnBrk="1" hangingPunct="1">
              <a:defRPr/>
            </a:pPr>
            <a:r>
              <a:rPr lang="en-US" dirty="0" smtClean="0"/>
              <a:t>Thank you for showing your enthusiasm for your child’s learning by coming to this workshop</a:t>
            </a:r>
          </a:p>
          <a:p>
            <a:pPr eaLnBrk="1" hangingPunct="1">
              <a:defRPr/>
            </a:pPr>
            <a:endParaRPr lang="en-US" dirty="0" smtClean="0"/>
          </a:p>
          <a:p>
            <a:pPr eaLnBrk="1" hangingPunct="1">
              <a:defRPr/>
            </a:pPr>
            <a:r>
              <a:rPr lang="en-US" dirty="0" smtClean="0"/>
              <a:t>We want to work together to provide the best learning for your child</a:t>
            </a:r>
          </a:p>
          <a:p>
            <a:pPr eaLnBrk="1" hangingPunct="1">
              <a:defRPr/>
            </a:pPr>
            <a:endParaRPr lang="en-US" dirty="0" smtClean="0"/>
          </a:p>
          <a:p>
            <a:pPr eaLnBrk="1" hangingPunct="1">
              <a:defRPr/>
            </a:pPr>
            <a:r>
              <a:rPr lang="en-US" dirty="0" smtClean="0"/>
              <a:t>Questions?  Please leave feedback</a:t>
            </a:r>
          </a:p>
          <a:p>
            <a:pPr eaLnBrk="1" hangingPunct="1">
              <a:defRPr/>
            </a:pPr>
            <a:endParaRPr lang="en-US" dirty="0" smtClean="0"/>
          </a:p>
        </p:txBody>
      </p:sp>
      <p:pic>
        <p:nvPicPr>
          <p:cNvPr id="18436" name="Picture 3" descr="MCj04377910000[1]"/>
          <p:cNvPicPr>
            <a:picLocks noGrp="1" noChangeAspect="1" noChangeArrowheads="1"/>
          </p:cNvPicPr>
          <p:nvPr/>
        </p:nvPicPr>
        <p:blipFill>
          <a:blip r:embed="rId2"/>
          <a:srcRect/>
          <a:stretch>
            <a:fillRect/>
          </a:stretch>
        </p:blipFill>
        <p:spPr bwMode="auto">
          <a:xfrm>
            <a:off x="4932363" y="66675"/>
            <a:ext cx="2241550" cy="18383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en-GB" smtClean="0"/>
              <a:t>Aims</a:t>
            </a:r>
          </a:p>
        </p:txBody>
      </p:sp>
      <p:sp>
        <p:nvSpPr>
          <p:cNvPr id="38915" name="Rectangle 3"/>
          <p:cNvSpPr>
            <a:spLocks noGrp="1" noRot="1" noChangeArrowheads="1"/>
          </p:cNvSpPr>
          <p:nvPr>
            <p:ph type="body" idx="1"/>
          </p:nvPr>
        </p:nvSpPr>
        <p:spPr/>
        <p:txBody>
          <a:bodyPr/>
          <a:lstStyle/>
          <a:p>
            <a:pPr eaLnBrk="1" hangingPunct="1">
              <a:defRPr/>
            </a:pPr>
            <a:r>
              <a:rPr lang="en-GB" smtClean="0"/>
              <a:t>What is phonics? How do we teach reading?</a:t>
            </a:r>
          </a:p>
          <a:p>
            <a:pPr eaLnBrk="1" hangingPunct="1">
              <a:defRPr/>
            </a:pPr>
            <a:r>
              <a:rPr lang="en-GB" smtClean="0"/>
              <a:t>What is Phase 1?</a:t>
            </a:r>
          </a:p>
          <a:p>
            <a:pPr eaLnBrk="1" hangingPunct="1">
              <a:defRPr/>
            </a:pPr>
            <a:r>
              <a:rPr lang="en-GB" smtClean="0"/>
              <a:t>Enunciation – this is key!</a:t>
            </a:r>
          </a:p>
          <a:p>
            <a:pPr eaLnBrk="1" hangingPunct="1">
              <a:defRPr/>
            </a:pPr>
            <a:r>
              <a:rPr lang="en-GB" smtClean="0"/>
              <a:t>What reading will my child do at nursery?</a:t>
            </a:r>
          </a:p>
          <a:p>
            <a:pPr eaLnBrk="1" hangingPunct="1">
              <a:defRPr/>
            </a:pPr>
            <a:r>
              <a:rPr lang="en-GB" smtClean="0"/>
              <a:t>Let’s play…….</a:t>
            </a:r>
          </a:p>
          <a:p>
            <a:pPr eaLnBrk="1" hangingPunct="1">
              <a:defRPr/>
            </a:pPr>
            <a:r>
              <a:rPr lang="en-GB" smtClean="0"/>
              <a:t>How you can help at home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en-GB" smtClean="0"/>
              <a:t>What is phonics?</a:t>
            </a:r>
          </a:p>
        </p:txBody>
      </p:sp>
      <p:sp>
        <p:nvSpPr>
          <p:cNvPr id="65539" name="Rectangle 3"/>
          <p:cNvSpPr>
            <a:spLocks noGrp="1" noRot="1" noChangeArrowheads="1"/>
          </p:cNvSpPr>
          <p:nvPr>
            <p:ph type="body" idx="1"/>
          </p:nvPr>
        </p:nvSpPr>
        <p:spPr/>
        <p:txBody>
          <a:bodyPr/>
          <a:lstStyle/>
          <a:p>
            <a:pPr eaLnBrk="1" hangingPunct="1">
              <a:defRPr/>
            </a:pPr>
            <a:r>
              <a:rPr lang="en-GB" smtClean="0"/>
              <a:t>Phonics’ is how we teach reading to our youngest children</a:t>
            </a:r>
          </a:p>
          <a:p>
            <a:pPr eaLnBrk="1" hangingPunct="1">
              <a:defRPr/>
            </a:pPr>
            <a:r>
              <a:rPr lang="en-GB" smtClean="0"/>
              <a:t>Letters and Sounds – phase 1 to 6</a:t>
            </a:r>
          </a:p>
          <a:p>
            <a:pPr eaLnBrk="1" hangingPunct="1">
              <a:defRPr/>
            </a:pPr>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a:lstStyle/>
          <a:p>
            <a:pPr eaLnBrk="1" hangingPunct="1">
              <a:defRPr/>
            </a:pPr>
            <a:r>
              <a:rPr lang="en-US" smtClean="0"/>
              <a:t>Nursery - Phase 1</a:t>
            </a:r>
          </a:p>
        </p:txBody>
      </p:sp>
      <p:sp>
        <p:nvSpPr>
          <p:cNvPr id="3" name="Content Placeholder 2"/>
          <p:cNvSpPr>
            <a:spLocks noGrp="1"/>
          </p:cNvSpPr>
          <p:nvPr>
            <p:ph idx="4294967295"/>
          </p:nvPr>
        </p:nvSpPr>
        <p:spPr/>
        <p:txBody>
          <a:bodyPr>
            <a:normAutofit fontScale="92500" lnSpcReduction="10000"/>
          </a:bodyPr>
          <a:lstStyle/>
          <a:p>
            <a:pPr eaLnBrk="1" hangingPunct="1">
              <a:lnSpc>
                <a:spcPct val="90000"/>
              </a:lnSpc>
              <a:buFont typeface="Wingdings" pitchFamily="2" charset="2"/>
              <a:buNone/>
              <a:defRPr/>
            </a:pPr>
            <a:endParaRPr lang="en-US" smtClean="0"/>
          </a:p>
          <a:p>
            <a:pPr eaLnBrk="1" hangingPunct="1">
              <a:defRPr/>
            </a:pPr>
            <a:r>
              <a:rPr lang="en-GB" sz="2800" smtClean="0">
                <a:ea typeface="Arial Unicode MS" pitchFamily="34" charset="-128"/>
                <a:cs typeface="Arial Unicode MS" pitchFamily="34" charset="-128"/>
              </a:rPr>
              <a:t>The aim is for children to experience regular planned opportunities to listen carefully and talk extensively about what they hear, see and do.</a:t>
            </a:r>
          </a:p>
          <a:p>
            <a:pPr eaLnBrk="1" hangingPunct="1">
              <a:defRPr/>
            </a:pPr>
            <a:r>
              <a:rPr lang="en-GB" sz="2800" smtClean="0">
                <a:ea typeface="Arial Unicode MS" pitchFamily="34" charset="-128"/>
                <a:cs typeface="Arial Unicode MS" pitchFamily="34" charset="-128"/>
              </a:rPr>
              <a:t>Activities are designed to help the children to listen attentively, enlarge their vocabulary, speak with confidence to adults and other children, discriminate phonemes, reproduce audibly, phonemes they hear, in order, all through the word and use sound-talk to segment words into phonemes.</a:t>
            </a:r>
          </a:p>
          <a:p>
            <a:pPr eaLnBrk="1" hangingPunct="1">
              <a:lnSpc>
                <a:spcPct val="90000"/>
              </a:lnSpc>
              <a:buFont typeface="Wingdings" pitchFamily="2" charset="2"/>
              <a:buNone/>
              <a:defRPr/>
            </a:pPr>
            <a:endParaRPr lang="en-US" sz="2800" smtClean="0">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2000" fill="hold"/>
                                        <p:tgtEl>
                                          <p:spTgt spid="39938"/>
                                        </p:tgtEl>
                                        <p:attrNameLst>
                                          <p:attrName>ppt_x</p:attrName>
                                        </p:attrNameLst>
                                      </p:cBhvr>
                                      <p:tavLst>
                                        <p:tav tm="0">
                                          <p:val>
                                            <p:strVal val="#ppt_x"/>
                                          </p:val>
                                        </p:tav>
                                        <p:tav tm="100000">
                                          <p:val>
                                            <p:strVal val="#ppt_x"/>
                                          </p:val>
                                        </p:tav>
                                      </p:tavLst>
                                    </p:anim>
                                    <p:anim calcmode="lin" valueType="num">
                                      <p:cBhvr additive="base">
                                        <p:cTn id="8" dur="2000" fill="hold"/>
                                        <p:tgtEl>
                                          <p:spTgt spid="39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US" smtClean="0"/>
              <a:t>How do we teach phonics?</a:t>
            </a:r>
            <a:endParaRPr lang="en-GB" smtClean="0"/>
          </a:p>
        </p:txBody>
      </p:sp>
      <p:sp>
        <p:nvSpPr>
          <p:cNvPr id="62467" name="Rectangle 3"/>
          <p:cNvSpPr>
            <a:spLocks noGrp="1" noRot="1" noChangeArrowheads="1"/>
          </p:cNvSpPr>
          <p:nvPr>
            <p:ph type="body" idx="1"/>
          </p:nvPr>
        </p:nvSpPr>
        <p:spPr/>
        <p:txBody>
          <a:bodyPr/>
          <a:lstStyle/>
          <a:p>
            <a:pPr eaLnBrk="1" hangingPunct="1">
              <a:defRPr/>
            </a:pPr>
            <a:r>
              <a:rPr lang="en-GB" smtClean="0"/>
              <a:t>Aspect 1 – environmental sounds</a:t>
            </a:r>
          </a:p>
          <a:p>
            <a:pPr eaLnBrk="1" hangingPunct="1">
              <a:defRPr/>
            </a:pPr>
            <a:r>
              <a:rPr lang="en-GB" smtClean="0"/>
              <a:t>Aspect 2 – instrumental sounds</a:t>
            </a:r>
          </a:p>
          <a:p>
            <a:pPr eaLnBrk="1" hangingPunct="1">
              <a:defRPr/>
            </a:pPr>
            <a:r>
              <a:rPr lang="en-GB" smtClean="0"/>
              <a:t>Aspect 3 – body percussion</a:t>
            </a:r>
          </a:p>
          <a:p>
            <a:pPr eaLnBrk="1" hangingPunct="1">
              <a:defRPr/>
            </a:pPr>
            <a:r>
              <a:rPr lang="en-GB" smtClean="0"/>
              <a:t>Aspect 4 – rhythm and rhyme</a:t>
            </a:r>
          </a:p>
          <a:p>
            <a:pPr eaLnBrk="1" hangingPunct="1">
              <a:defRPr/>
            </a:pPr>
            <a:r>
              <a:rPr lang="en-GB" smtClean="0"/>
              <a:t>Aspect 5 - alliteration</a:t>
            </a:r>
          </a:p>
          <a:p>
            <a:pPr eaLnBrk="1" hangingPunct="1">
              <a:defRPr/>
            </a:pPr>
            <a:r>
              <a:rPr lang="en-GB" smtClean="0"/>
              <a:t>Aspect 6 – voice sounds</a:t>
            </a:r>
          </a:p>
          <a:p>
            <a:pPr eaLnBrk="1" hangingPunct="1">
              <a:defRPr/>
            </a:pPr>
            <a:r>
              <a:rPr lang="en-GB" smtClean="0"/>
              <a:t>Aspect 7 – oral blending and segmenting</a:t>
            </a:r>
          </a:p>
          <a:p>
            <a:pPr eaLnBrk="1" hangingPunct="1">
              <a:defRPr/>
            </a:pPr>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GB" smtClean="0"/>
              <a:t>Bouncy/Short Sounds</a:t>
            </a:r>
          </a:p>
        </p:txBody>
      </p:sp>
      <p:sp>
        <p:nvSpPr>
          <p:cNvPr id="40963" name="Rectangle 3"/>
          <p:cNvSpPr>
            <a:spLocks noGrp="1" noRot="1" noChangeArrowheads="1"/>
          </p:cNvSpPr>
          <p:nvPr>
            <p:ph type="body" idx="1"/>
          </p:nvPr>
        </p:nvSpPr>
        <p:spPr/>
        <p:txBody>
          <a:bodyPr/>
          <a:lstStyle/>
          <a:p>
            <a:pPr eaLnBrk="1" hangingPunct="1">
              <a:buFont typeface="Wingdings" pitchFamily="2" charset="2"/>
              <a:buNone/>
              <a:defRPr/>
            </a:pPr>
            <a:r>
              <a:rPr lang="en-GB" sz="4400" smtClean="0"/>
              <a:t> c/k/ck         h        p       t           ch      a      e      i         o</a:t>
            </a:r>
          </a:p>
          <a:p>
            <a:pPr eaLnBrk="1" hangingPunct="1">
              <a:buFont typeface="Wingdings" pitchFamily="2" charset="2"/>
              <a:buNone/>
              <a:defRPr/>
            </a:pPr>
            <a:r>
              <a:rPr lang="en-GB" sz="4400" smtClean="0"/>
              <a:t>  u     b     d       g    j      w                  y        qu(cw)</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GB" smtClean="0"/>
              <a:t>Stretchy long sound</a:t>
            </a:r>
          </a:p>
        </p:txBody>
      </p:sp>
      <p:sp>
        <p:nvSpPr>
          <p:cNvPr id="36867" name="Rectangle 3"/>
          <p:cNvSpPr>
            <a:spLocks noGrp="1" noRot="1" noChangeArrowheads="1"/>
          </p:cNvSpPr>
          <p:nvPr>
            <p:ph type="body" idx="1"/>
          </p:nvPr>
        </p:nvSpPr>
        <p:spPr/>
        <p:txBody>
          <a:bodyPr/>
          <a:lstStyle/>
          <a:p>
            <a:pPr eaLnBrk="1" hangingPunct="1">
              <a:buFont typeface="Wingdings" pitchFamily="2" charset="2"/>
              <a:buNone/>
              <a:defRPr/>
            </a:pPr>
            <a:r>
              <a:rPr lang="en-GB" smtClean="0"/>
              <a:t>  </a:t>
            </a:r>
            <a:r>
              <a:rPr lang="en-GB" sz="6000" smtClean="0"/>
              <a:t>f     s     x(c sss)     sh      th   l    m   n     r    v          z   ng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defRPr/>
            </a:pPr>
            <a:r>
              <a:rPr lang="en-US" sz="4000" dirty="0" smtClean="0"/>
              <a:t>Aspect 7: What we want you to do…</a:t>
            </a:r>
            <a:br>
              <a:rPr lang="en-US" sz="4000" dirty="0" smtClean="0"/>
            </a:br>
            <a:endParaRPr lang="en-US" sz="4000" dirty="0" smtClean="0"/>
          </a:p>
        </p:txBody>
      </p:sp>
      <p:pic>
        <p:nvPicPr>
          <p:cNvPr id="10243" name="Content Placeholder 3" descr="robot1.jpg"/>
          <p:cNvPicPr>
            <a:picLocks noGrp="1" noChangeAspect="1"/>
          </p:cNvPicPr>
          <p:nvPr>
            <p:ph idx="4294967295"/>
          </p:nvPr>
        </p:nvPicPr>
        <p:blipFill>
          <a:blip r:embed="rId3"/>
          <a:srcRect/>
          <a:stretch>
            <a:fillRect/>
          </a:stretch>
        </p:blipFill>
        <p:spPr>
          <a:xfrm>
            <a:off x="3352800" y="1417638"/>
            <a:ext cx="2438400" cy="4064000"/>
          </a:xfrm>
        </p:spPr>
      </p:pic>
      <p:sp>
        <p:nvSpPr>
          <p:cNvPr id="10244" name="TextBox 4"/>
          <p:cNvSpPr txBox="1">
            <a:spLocks noChangeArrowheads="1"/>
          </p:cNvSpPr>
          <p:nvPr/>
        </p:nvSpPr>
        <p:spPr bwMode="auto">
          <a:xfrm>
            <a:off x="1066800" y="5715000"/>
            <a:ext cx="6553200" cy="769938"/>
          </a:xfrm>
          <a:prstGeom prst="rect">
            <a:avLst/>
          </a:prstGeom>
          <a:noFill/>
          <a:ln w="9525">
            <a:noFill/>
            <a:miter lim="800000"/>
            <a:headEnd/>
            <a:tailEnd/>
          </a:ln>
        </p:spPr>
        <p:txBody>
          <a:bodyPr>
            <a:spAutoFit/>
          </a:bodyPr>
          <a:lstStyle/>
          <a:p>
            <a:r>
              <a:rPr lang="en-US">
                <a:latin typeface="Calibri" pitchFamily="34" charset="0"/>
              </a:rPr>
              <a:t>                                          </a:t>
            </a:r>
            <a:r>
              <a:rPr lang="en-US" sz="4400">
                <a:latin typeface="Calibri" pitchFamily="34" charset="0"/>
              </a:rPr>
              <a:t>Be a robot!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sz="half" idx="1"/>
          </p:nvPr>
        </p:nvSpPr>
        <p:spPr>
          <a:xfrm>
            <a:off x="838200" y="1905000"/>
            <a:ext cx="3929063" cy="4191000"/>
          </a:xfrm>
        </p:spPr>
        <p:txBody>
          <a:bodyPr/>
          <a:lstStyle/>
          <a:p>
            <a:pPr eaLnBrk="1" hangingPunct="1">
              <a:defRPr/>
            </a:pPr>
            <a:r>
              <a:rPr lang="en-GB" sz="2800" smtClean="0"/>
              <a:t>a n t</a:t>
            </a:r>
          </a:p>
        </p:txBody>
      </p:sp>
      <p:pic>
        <p:nvPicPr>
          <p:cNvPr id="11267" name="Picture 4" descr="ant"/>
          <p:cNvPicPr>
            <a:picLocks noChangeAspect="1" noChangeArrowheads="1"/>
          </p:cNvPicPr>
          <p:nvPr>
            <p:ph sz="half" idx="2"/>
          </p:nvPr>
        </p:nvPicPr>
        <p:blipFill>
          <a:blip r:embed="rId2"/>
          <a:srcRect/>
          <a:stretch>
            <a:fillRect/>
          </a:stretch>
        </p:blipFill>
        <p:spPr>
          <a:xfrm>
            <a:off x="971550" y="1196975"/>
            <a:ext cx="7416800" cy="5440363"/>
          </a:xfr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472</TotalTime>
  <Words>488</Words>
  <Application>Microsoft Office PowerPoint</Application>
  <PresentationFormat>On-screen Show (4:3)</PresentationFormat>
  <Paragraphs>73</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Wingdings</vt:lpstr>
      <vt:lpstr>Calibri</vt:lpstr>
      <vt:lpstr>Arial Unicode MS</vt:lpstr>
      <vt:lpstr>Glass Layers</vt:lpstr>
      <vt:lpstr>Phun with Phonics!</vt:lpstr>
      <vt:lpstr>Aims</vt:lpstr>
      <vt:lpstr>What is phonics?</vt:lpstr>
      <vt:lpstr>Nursery - Phase 1</vt:lpstr>
      <vt:lpstr>How do we teach phonics?</vt:lpstr>
      <vt:lpstr>Bouncy/Short Sounds</vt:lpstr>
      <vt:lpstr>Stretchy long sound</vt:lpstr>
      <vt:lpstr>Aspect 7: What we want you to do… </vt:lpstr>
      <vt:lpstr>Slide 9</vt:lpstr>
      <vt:lpstr>Slide 10</vt:lpstr>
      <vt:lpstr>Let’s Play</vt:lpstr>
      <vt:lpstr>Reading challenge</vt:lpstr>
      <vt:lpstr>Phonic games</vt:lpstr>
      <vt:lpstr>Reading at Abbey Nursery School</vt:lpstr>
      <vt:lpstr>How you can help at home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Phun with Phonics!</dc:title>
  <dc:creator>Adam Palmer</dc:creator>
  <cp:lastModifiedBy>Abbey User</cp:lastModifiedBy>
  <cp:revision>52</cp:revision>
  <dcterms:created xsi:type="dcterms:W3CDTF">2011-07-08T22:40:45Z</dcterms:created>
  <dcterms:modified xsi:type="dcterms:W3CDTF">2017-10-01T10:14:48Z</dcterms:modified>
</cp:coreProperties>
</file>